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7559675" cy="10691800"/>
  <p:embeddedFontLst>
    <p:embeddedFont>
      <p:font typeface="Garamond"/>
      <p:regular r:id="rId23"/>
      <p:bold r:id="rId24"/>
      <p:italic r:id="rId25"/>
      <p:boldItalic r:id="rId26"/>
    </p:embeddedFont>
    <p:embeddedFont>
      <p:font typeface="Courgett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yimKM90HLD73qsDu1cMuTHkMx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customschemas.google.com/relationships/presentationmetadata" Target="metadata"/><Relationship Id="rId27" Type="http://schemas.openxmlformats.org/officeDocument/2006/relationships/font" Target="fonts/Courget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69499d210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469499d210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92cfd177d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92cfd177d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69499d210_0_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469499d210_0_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g2469499d210_0_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69499d210_0_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g2469499d210_0_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2469499d210_0_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469499d210_0_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g2469499d210_0_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g2469499d210_0_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69499d210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2469499d210_0_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469499d210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g2469499d210_0_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g2469499d210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469499d210_0_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2469499d210_0_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2469499d210_0_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g2469499d210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469499d210_0_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g2469499d210_0_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69499d210_0_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g2469499d210_0_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469499d210_0_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469499d210_0_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g2469499d210_0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469499d210_0_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469499d210_0_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g2469499d210_0_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g2469499d210_0_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g2469499d210_0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69499d210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469499d210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469499d210_0_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4294967295" type="title"/>
          </p:nvPr>
        </p:nvSpPr>
        <p:spPr>
          <a:xfrm>
            <a:off x="311750" y="638998"/>
            <a:ext cx="85137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rmAutofit fontScale="69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2898"/>
              <a:buNone/>
            </a:pPr>
            <a:r>
              <a:rPr b="1" i="0" lang="it" sz="2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ISTITUTO PROFESSIONALE DI STATO </a:t>
            </a:r>
            <a:br>
              <a:rPr b="0" i="0" lang="it" sz="1800" u="none" cap="none" strike="noStrike"/>
            </a:br>
            <a:r>
              <a:rPr b="1" i="0" lang="it" sz="2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PER AGRICOLTURA, AMBIENTE, ARTIGIANATO, BENESSERE E INDUSTRIA </a:t>
            </a:r>
            <a:br>
              <a:rPr b="0" i="0" lang="it" sz="1800" u="none" cap="none" strike="noStrike"/>
            </a:br>
            <a:r>
              <a:rPr b="1" i="0" lang="it" sz="2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"B.C. DE FRANCESCHI – A. PACINOTTI" </a:t>
            </a:r>
            <a:br>
              <a:rPr b="0" i="0" lang="it" sz="1800" u="none" cap="none" strike="noStrike"/>
            </a:br>
            <a:br>
              <a:rPr b="0" i="0" lang="it" sz="1800" u="none" cap="none" strike="noStrike"/>
            </a:br>
            <a:br>
              <a:rPr b="0" i="0" lang="it" sz="1800" u="none" cap="none" strike="noStrike"/>
            </a:b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idx="4294967295" type="subTitle"/>
          </p:nvPr>
        </p:nvSpPr>
        <p:spPr>
          <a:xfrm>
            <a:off x="311760" y="1337760"/>
            <a:ext cx="85137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1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“L’EREDITA’ DI DON LORENZO MILANI, TRA PRESENTE E PASSATO”</a:t>
            </a:r>
            <a:endParaRPr b="0" i="0" sz="1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1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PENSIERO DEGLI ALUNNI DI IV CAV</a:t>
            </a:r>
            <a:endParaRPr b="0" i="0" sz="1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60000" y="3060000"/>
            <a:ext cx="3234600" cy="19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Alunni della classe IV CAV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il supporto delle Prof.sse: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Deborah Lazzoni 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De Cillis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313" y="2155240"/>
            <a:ext cx="5719680" cy="297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4294967295" type="title"/>
          </p:nvPr>
        </p:nvSpPr>
        <p:spPr>
          <a:xfrm>
            <a:off x="180000" y="180000"/>
            <a:ext cx="8514000" cy="69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0" lang="it" sz="2400" u="none" cap="none" strike="noStrike">
                <a:solidFill>
                  <a:srgbClr val="2D1F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INTRODUZIONE</a:t>
            </a:r>
            <a:endParaRPr i="0" sz="2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9"/>
          <p:cNvSpPr txBox="1"/>
          <p:nvPr>
            <p:ph idx="4294967295" type="body"/>
          </p:nvPr>
        </p:nvSpPr>
        <p:spPr>
          <a:xfrm>
            <a:off x="67500" y="990000"/>
            <a:ext cx="89505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lnSpcReduction="20000"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sistema educativo scolastico è un percorso suddiviso in diverse fasi: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030" lvl="0" marL="457200" marR="0" rtl="0" algn="just">
              <a:lnSpc>
                <a:spcPct val="98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1726"/>
              <a:buFont typeface="Open Sans"/>
              <a:buChar char="●"/>
            </a:pPr>
            <a:r>
              <a:rPr b="1"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Servizi educativi per l’infanzia</a:t>
            </a: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si concentra sullo sviluppo creativo, autonomo, sociale di apprendimento (durata 3 anni)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030" lvl="0" marL="457200" marR="0" rtl="0" algn="just">
              <a:lnSpc>
                <a:spcPct val="9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26"/>
              <a:buFont typeface="Open Sans"/>
              <a:buChar char="●"/>
            </a:pPr>
            <a:r>
              <a:rPr b="1"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 primaria</a:t>
            </a: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si acquisiscono e sviluppano le conoscenze generali e facilita l’apprendimento di esse (durata 5 anni)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030" lvl="0" marL="457200" marR="0" rtl="0" algn="just">
              <a:lnSpc>
                <a:spcPct val="9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26"/>
              <a:buFont typeface="Open Sans"/>
              <a:buChar char="●"/>
            </a:pPr>
            <a:r>
              <a:rPr b="1"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 secondaria di primo grado</a:t>
            </a: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consiste nella crescita delle capacità autonome di studio,  il percorso di 3 anni finisce con un esame di stato.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030" lvl="0" marL="457200" marR="0" rtl="0" algn="just">
              <a:lnSpc>
                <a:spcPct val="9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26"/>
              <a:buFont typeface="Open Sans"/>
              <a:buChar char="●"/>
            </a:pPr>
            <a:r>
              <a:rPr b="1"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 secondaria di secondo grado</a:t>
            </a: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qui ogni alunno può scegliere la scuola a sua preferenza di indirizzo, alla fine dei 5 anni di frequentazione (obbligatoria fino al terzo anno) ci aspetta l’esame di maturità dove conseguirà il diploma.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030" lvl="0" marL="457200" marR="0" rtl="0" algn="just">
              <a:lnSpc>
                <a:spcPct val="9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26"/>
              <a:buFont typeface="Open Sans"/>
              <a:buChar char="●"/>
            </a:pPr>
            <a:r>
              <a:rPr b="1"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</a:t>
            </a:r>
            <a:r>
              <a:rPr i="0" lang="it" sz="1725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 Istituzioni di Alta Formazione Artistica, e Istituti Tecnici Superiori): che permette di seguire e approfondire il percorso di studi che più risponde alle proprie attitudini o agli obiettivi lavorativi.</a:t>
            </a:r>
            <a:endParaRPr i="0" sz="1725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98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idx="4294967295" type="title"/>
          </p:nvPr>
        </p:nvSpPr>
        <p:spPr>
          <a:xfrm>
            <a:off x="302760" y="-180000"/>
            <a:ext cx="8514000" cy="824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MATERIE PRESENTI NELLA SCUOLA ITALIANA</a:t>
            </a:r>
            <a:endParaRPr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0"/>
          <p:cNvSpPr txBox="1"/>
          <p:nvPr>
            <p:ph idx="4294967295" type="body"/>
          </p:nvPr>
        </p:nvSpPr>
        <p:spPr>
          <a:xfrm>
            <a:off x="225360" y="610200"/>
            <a:ext cx="8514000" cy="52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scuola italiana fornisce contenuti ed approfondisce vasti ambiti, dalle materie scientifiche alle umanistiche, artistiche e musicali e professionali</a:t>
            </a:r>
            <a:endParaRPr i="0" sz="17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Tuttavia, a nostro parere, difetta in quegli insegnamenti che mirano alla formazione globale della persona.</a:t>
            </a:r>
            <a:endParaRPr i="0" sz="17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Attualmente, questo obiettivo viene parzialmente perseguito attraverso le conoscenze fornite dall’insegnamento trasversale dell’Educazione Civica, il cui scopo è quello di fare conoscere agli studenti le regole della civile convivenza nella società, attraverso il contributo delle varie discipline scolastiche, così da fornire una visione globale dell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i="0" lang="it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apporto che ciascun cittadino può dare alla collettività, attraverso la partecipazione attiva e consapevole.</a:t>
            </a:r>
            <a:endParaRPr i="0" sz="17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3041400" y="3688725"/>
            <a:ext cx="2881900" cy="13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idx="4294967295" type="body"/>
          </p:nvPr>
        </p:nvSpPr>
        <p:spPr>
          <a:xfrm>
            <a:off x="108000" y="125100"/>
            <a:ext cx="8869500" cy="3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Ma, secondo noi, manca </a:t>
            </a:r>
            <a:r>
              <a:rPr b="1" i="0" lang="it" sz="15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l’attenzione riguardo alle incombenze pratiche della vita quotidiana:</a:t>
            </a: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 esempio insegnare ad interpretare e a come provvedere al pagamento di bollette, a prestare attenzione a scadenze importanti, alle modalità pratiche della gestione del denaro per le necessità quotidiane, alla gestione del bilancio familiare.</a:t>
            </a:r>
            <a:endParaRPr i="0" sz="15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Inoltre, nell’ottica di una società che riconosca sempre più la parità di genere e considerando che uno studente/lavoratore possa allontanarsi dalla famiglia in età molto giovane e debba, quindi, provvedere da solo a sé stesso, sarebbero </a:t>
            </a:r>
            <a:r>
              <a:rPr b="1" i="0" lang="it" sz="15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 dei rudimenti di “economia domestica”</a:t>
            </a: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per insegnare ad alunni ed alunne, a sapersela cavare anche nella gestione di compiti pratici, come tutti quelli che consentono di provvedere a se stessi ed alla casa nella quale vivono: fare piccoli lavori di manutenzione, o di cucito, di gestione dell’igiene domestica, dell’uso degli impianti e degli elettrodomestici, ecc..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Un altro importante insegnamento del quale i giovani necessitano, in questo periodo storico, è </a:t>
            </a:r>
            <a:r>
              <a:rPr b="1" i="0" lang="it" sz="15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l’educazione all’affettività</a:t>
            </a:r>
            <a:r>
              <a:rPr i="0" lang="it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ovvero una disciplina che approfondisca l’aspetto psicologico che conduce i ragazzi all’utilizzo di sostanze tossiche quali droga, fumo e alcol, con conseguenze di atti illegali; oltre allo studio,  con l’aiuto di personale competente e sanitario del corpo umano e delle varie malattie che si possono contrarre, della sessualità e gestione delle relazioni interpersonali. </a:t>
            </a:r>
            <a:endParaRPr i="0" sz="15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i="0" sz="15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3625650" y="3882850"/>
            <a:ext cx="1834200" cy="12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4294967295" type="title"/>
          </p:nvPr>
        </p:nvSpPr>
        <p:spPr>
          <a:xfrm>
            <a:off x="360000" y="112680"/>
            <a:ext cx="8514000" cy="20462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rmAutofit fontScale="92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541"/>
              <a:buNone/>
            </a:pPr>
            <a:r>
              <a:rPr b="0" i="0" lang="it" sz="36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Don Milani : rapporto tra Giustizia e Coscienza</a:t>
            </a:r>
            <a:br>
              <a:rPr b="0" i="0" lang="it" sz="1800" u="none" cap="none" strike="noStrike"/>
            </a:br>
            <a:br>
              <a:rPr b="0" i="0" lang="it" sz="1800" u="none" cap="none" strike="noStrike"/>
            </a:br>
            <a:r>
              <a:rPr b="0" i="1" lang="it" sz="26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”l’obbedienza non è più una virtù”</a:t>
            </a:r>
            <a:br>
              <a:rPr b="0" i="0" lang="it" sz="1800" u="none" cap="none" strike="noStrike"/>
            </a:b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2182863" y="1974060"/>
            <a:ext cx="4778400" cy="26889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idx="4294967295" type="title"/>
          </p:nvPr>
        </p:nvSpPr>
        <p:spPr>
          <a:xfrm>
            <a:off x="311760" y="444960"/>
            <a:ext cx="8514000" cy="56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0" lang="it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 successe a Don Milani?</a:t>
            </a:r>
            <a:endParaRPr i="0" sz="2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3"/>
          <p:cNvSpPr txBox="1"/>
          <p:nvPr>
            <p:ph idx="4294967295" type="body"/>
          </p:nvPr>
        </p:nvSpPr>
        <p:spPr>
          <a:xfrm>
            <a:off x="311760" y="1152360"/>
            <a:ext cx="8514000" cy="340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70000" lnSpcReduction="20000"/>
          </a:bodyPr>
          <a:lstStyle/>
          <a:p>
            <a:pPr indent="-352021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Imputato di apologia di reato: che è un reato che consiste nella </a:t>
            </a:r>
            <a:r>
              <a:rPr i="1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“condotta di difesa o nell’esaltazione di fatti o comportamenti illeciti o comunque contrari alle leggi</a:t>
            </a:r>
            <a:r>
              <a:rPr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cioè nell’esaltare o difendere pubblicamente, un’azione riconosciuta come reato dalle leggi della nazione in cui si vive. Don Milani, in particolare, veniva ritenuto responsabile di apologia e incitamento alla diserzione e alla disobbedienza civile. La colpa del priore di Barbiana era quella di aver scritto la</a:t>
            </a:r>
            <a:r>
              <a:rPr b="1"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t" sz="2426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Lettera ai cappellani militari</a:t>
            </a:r>
            <a:r>
              <a:rPr lang="it" sz="2426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nella quale aveva difeso l’obiezione di coscienza al servizio militare e il dovere della disobbedienza a ordini sbagliati.</a:t>
            </a:r>
            <a:endParaRPr sz="242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2021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 della </a:t>
            </a:r>
            <a:r>
              <a:rPr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Lettera ai giudici</a:t>
            </a:r>
            <a:r>
              <a:rPr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che oltre ad essere una difesa dalle accuse ingiuste che gli vengono rivolte, ed una affermazione della sua funzione di educatore, e rappresenta un invito ai giovani a disobbedire agli ordini che mettono in questione il destino dell’umanità e a far riflettere la comunità della scuola su quanto sia importante </a:t>
            </a:r>
            <a:r>
              <a:rPr b="1" i="0" lang="it" sz="2426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l’educazione della coscienza</a:t>
            </a:r>
            <a:r>
              <a:rPr b="1" i="0" lang="it" sz="2426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0" sz="2426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idx="4294967295" type="title"/>
          </p:nvPr>
        </p:nvSpPr>
        <p:spPr>
          <a:xfrm>
            <a:off x="311760" y="444960"/>
            <a:ext cx="8514000" cy="56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0" lang="it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 ne pensano i ragazzi di oggi?</a:t>
            </a:r>
            <a:endParaRPr i="0" sz="2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4"/>
          <p:cNvSpPr txBox="1"/>
          <p:nvPr>
            <p:ph idx="4294967295" type="body"/>
          </p:nvPr>
        </p:nvSpPr>
        <p:spPr>
          <a:xfrm>
            <a:off x="311760" y="1152360"/>
            <a:ext cx="8514000" cy="340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77500" lnSpcReduction="20000"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226"/>
              <a:buNone/>
            </a:pP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nostro parere, la tesi di Don Milani costituisce il riferimento per delle azioni davvero  “giuste”, perché non può considerarsi “giusto”, oggi, n</a:t>
            </a:r>
            <a:r>
              <a:rPr lang="it" sz="2272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</a:t>
            </a: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 lo è stato, imporre ai giovani cittadini ideologie o azioni contrastanti con la loro coscienza.</a:t>
            </a:r>
            <a:endParaRPr i="0" sz="2272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ct val="102226"/>
              <a:buNone/>
            </a:pP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Inoltre, la “Lettera ai giudici” richiama ed esalta due importanti articoli della nostra Costituzione:</a:t>
            </a:r>
            <a:br>
              <a:rPr i="0" lang="it" sz="2272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L’articolo 11, che recita: </a:t>
            </a:r>
            <a:r>
              <a:rPr i="1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l’Italia ripudia la guerra come strumento di offesa alla libertà degli altri popoli e come mezzo di risoluzione delle controversie nazionali</a:t>
            </a: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i="0" sz="2272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ct val="102226"/>
              <a:buNone/>
            </a:pPr>
            <a:r>
              <a:rPr i="0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 l’articolo 2 che prevede: </a:t>
            </a:r>
            <a:r>
              <a:rPr i="1" lang="it" sz="2272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Repubblica riconosce e garantisce i diritti inviolabili dell’uomo sia come singolo sia nelle formazioni sociali ove si svolge la sua personalità e richiede l’adempimento dei doveri inderogabili di solidarietà politica,economica e sociale.</a:t>
            </a:r>
            <a:endParaRPr i="0" sz="2272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4294967295" type="title"/>
          </p:nvPr>
        </p:nvSpPr>
        <p:spPr>
          <a:xfrm>
            <a:off x="311760" y="444960"/>
            <a:ext cx="8514000" cy="56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0" lang="it" sz="2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Insegnamento di Don Milani:</a:t>
            </a:r>
            <a:endParaRPr i="0" sz="2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5"/>
          <p:cNvSpPr txBox="1"/>
          <p:nvPr>
            <p:ph idx="4294967295" type="body"/>
          </p:nvPr>
        </p:nvSpPr>
        <p:spPr>
          <a:xfrm>
            <a:off x="180000" y="935280"/>
            <a:ext cx="8819640" cy="4201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0" lang="it" sz="2000" u="none" cap="none" strike="noStrik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cittadini “devono” osservare le leggi degli uomini quando sono giuste, soprattutto se promuovono il benessere delle persone più deboli. Nel caso in cui queste norme consentano alle persone forti e potenti di prevalere sui più deboli, sarà necessario  battersi affinchè siano cambiate.</a:t>
            </a:r>
            <a:endParaRPr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750" y="2475000"/>
            <a:ext cx="5850000" cy="24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idx="4294967295" type="body"/>
          </p:nvPr>
        </p:nvSpPr>
        <p:spPr>
          <a:xfrm>
            <a:off x="0" y="180000"/>
            <a:ext cx="9144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lnSpcReduction="20000"/>
          </a:bodyPr>
          <a:lstStyle/>
          <a:p>
            <a:pPr indent="-324000" lvl="0" marL="43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it" sz="4000" u="none" cap="none" strike="noStrike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Grazie Don Milani!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0" i="0" lang="it" sz="4000" u="none" cap="none" strike="noStrike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Grazie a voi per l’attenzione!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00" y="900000"/>
            <a:ext cx="396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469499d21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9385" y="439013"/>
            <a:ext cx="6405225" cy="42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469499d210_0_0"/>
          <p:cNvSpPr txBox="1"/>
          <p:nvPr/>
        </p:nvSpPr>
        <p:spPr>
          <a:xfrm>
            <a:off x="4711500" y="1509750"/>
            <a:ext cx="1917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CAPPI T.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DI TEODORO L.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MAGAZZINI T.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TORRACCHI F.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LUCARELLI L.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GOMIERO</a:t>
            </a:r>
            <a:r>
              <a:rPr lang="it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A.</a:t>
            </a:r>
            <a:endParaRPr b="0" i="0" sz="14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FASCIANA G.</a:t>
            </a:r>
            <a:endParaRPr b="0" i="0" sz="14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MANETTI E.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63" name="Google Shape;163;g2469499d210_0_0"/>
          <p:cNvSpPr txBox="1"/>
          <p:nvPr/>
        </p:nvSpPr>
        <p:spPr>
          <a:xfrm>
            <a:off x="2506475" y="1509750"/>
            <a:ext cx="207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PRIVITERA M.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TASSELLI M.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MAGGIO V.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MANTELLASSI A.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BATTILONI L.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TAMARRI A.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TRINCI A.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PETROLINI G.</a:t>
            </a:r>
            <a:endParaRPr b="0" i="0" sz="14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469499d210_0_0"/>
          <p:cNvSpPr txBox="1"/>
          <p:nvPr/>
        </p:nvSpPr>
        <p:spPr>
          <a:xfrm>
            <a:off x="3863225" y="1109550"/>
            <a:ext cx="14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it" sz="1700" u="none" cap="none" strike="noStrike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IV CAV</a:t>
            </a:r>
            <a:endParaRPr b="1" i="0" sz="1700" u="none" cap="none" strike="noStrike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92cfd177d_0_0"/>
          <p:cNvSpPr txBox="1"/>
          <p:nvPr/>
        </p:nvSpPr>
        <p:spPr>
          <a:xfrm>
            <a:off x="967200" y="401400"/>
            <a:ext cx="7209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nostro obiettivo.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Riflettere su alcune tematiche originate dalla lettura ed analisi della storia ed esperienza di Don Milani.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abbiamo lavorato.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Dopo l’incontro con il Magistrato Beniamino Deidda, abbiamo riflettuto e ci siamo posti delle domande, tra queste quelle che più ci hanno stimolato sono le seguenti: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Quanto la scuola attuale è più o meno inclusiva rispetto alla scuola ai tempi di Don Milani?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Scuola attuale risponde alle esigenze formative degli studenti?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arenR"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Obbedire ad un precetto giuridico è sempre giusto?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Abbiamo quindi costituito n. 3 gruppi ed ognuno ha prodotto un piccolo elaborato che qui di seguito vi andiamo a presentare.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idx="4294967295" type="title"/>
          </p:nvPr>
        </p:nvSpPr>
        <p:spPr>
          <a:xfrm>
            <a:off x="311760" y="268920"/>
            <a:ext cx="8513640" cy="1302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rmAutofit fontScale="91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923"/>
              <a:buNone/>
            </a:pPr>
            <a:r>
              <a:rPr b="1" i="0" lang="it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DIFFERENZE TRA LA SCUOLA DI IERI E QUELLA DI OGGI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55" y="2254140"/>
            <a:ext cx="4161240" cy="231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8450" y="2254150"/>
            <a:ext cx="4019446" cy="23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idx="4294967295" type="title"/>
          </p:nvPr>
        </p:nvSpPr>
        <p:spPr>
          <a:xfrm>
            <a:off x="311760" y="79560"/>
            <a:ext cx="8513640" cy="468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it" sz="182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SCUOLA DI IERI</a:t>
            </a:r>
            <a:endParaRPr b="0" i="0" sz="182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>
            <p:ph idx="4294967295" type="body"/>
          </p:nvPr>
        </p:nvSpPr>
        <p:spPr>
          <a:xfrm>
            <a:off x="248760" y="479160"/>
            <a:ext cx="8513640" cy="4657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Mettendo a confronto la scuola di ieri con quella di oggi, ci si accorge che è molto cambiata. Al tempo di Don Milani c’era molta diseguaglianza tra le varie classi sociali, e la scuola non consentiva di realizzare alcun cambiamento: sosteneva i ragazzi che erano più bravi e provenivano da classi sociali più agiate, non permettendo ai ragazzi più poveri, che non avevano le condizioni sociali e culturali per accedere ad una scuola eccessivamente selettiva, di migliorare e ottenere successi scolastici. Quindi, venivano fatte delle differenze tra alunni di classi sociali diverse (e con Don Milani potremmo dire che “non c’è nulla di più ingiusto che trattare situazion</a:t>
            </a: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differenti allo stesso modo”), per sostenere un’educazione molto rigida ed elitaria. Gli alunni erano sempre molto precisi, puntuali e rispettosi perché avevano paura delle punizioni che avrebbero potuto subire.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999" y="3312000"/>
            <a:ext cx="3246125" cy="17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idx="4294967295" type="body"/>
          </p:nvPr>
        </p:nvSpPr>
        <p:spPr>
          <a:xfrm>
            <a:off x="311760" y="252000"/>
            <a:ext cx="4264560" cy="459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studenti che venivano bocciati, se erano  ricchi avevano la possibilità di pagare costose lezioni private e così di proseguire negli studi, invece gli alunni che venivano dalle famiglie più povere non riuscivano a proseguire il percorso scolastico ed erano costretti ad abbandonare gli studi, per andare a lavorare con i genitori facendo i contadini, i commercianti o gli artigiani, oppure gli operai. Tra la quinta elementare e la prima media si riscontrava mediamente il 70/80% di  studenti che abbandonava la scuola per iniziare a fare il contadino, il 15,8% iniziava a fare l’operaio e il 3,9% che iniziava a lavorare come commerciante o artigiano.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1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160" y="104040"/>
            <a:ext cx="4069440" cy="468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2120" y="152640"/>
            <a:ext cx="4217760" cy="48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/>
          <p:nvPr/>
        </p:nvSpPr>
        <p:spPr>
          <a:xfrm>
            <a:off x="0" y="615600"/>
            <a:ext cx="4217760" cy="237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iscritti, che iniziavano la scuola elementare erano all’incirca 500000 maschi e circa 450000 femmine, a completare gli studi a livello universitario erano solo 20000 maschi e pochissime femmine. Nella prima elementare dell’annata ‘62-’63 i bocciati furono circa il 33%.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4294967295" type="title"/>
          </p:nvPr>
        </p:nvSpPr>
        <p:spPr>
          <a:xfrm>
            <a:off x="311760" y="129960"/>
            <a:ext cx="8513640" cy="56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it" sz="182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SCUOLA DI OGGI</a:t>
            </a:r>
            <a:endParaRPr b="0" i="0" sz="182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>
            <p:ph idx="4294967295" type="body"/>
          </p:nvPr>
        </p:nvSpPr>
        <p:spPr>
          <a:xfrm>
            <a:off x="108000" y="702350"/>
            <a:ext cx="46305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260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Oggi la scuola è molto cambiata rispetto a quella del tempo di Don Milani (esperienza scuola di Barbiana, anni 1954-1967), infatti, ora i professori non fanno più alcuna distinzione fra le varie classi sociali e quindi ci sono meno disuguaglianze tra gli studenti e la scuola non è più rigida e conservatrice come a quel tempo. Oggi la scuola cerca di dare un’istruzione ed una educazione più rispondenti alle esigenze degli alunni, così da promuoverne le capacità;</a:t>
            </a: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gli studenti ricevono </a:t>
            </a:r>
            <a:r>
              <a:rPr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un’educazione meno rigida, e questo fa si che in molti casi gli alunni, pur non essendo precisi, puntuali e rispettosi, non ricevono  le giuste punizioni, o ricevono punizioni lievi. </a:t>
            </a:r>
            <a:endParaRPr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i="0" lang="it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3</a:t>
            </a:r>
            <a:endParaRPr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625" y="870750"/>
            <a:ext cx="4178375" cy="34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4294967295" type="body"/>
          </p:nvPr>
        </p:nvSpPr>
        <p:spPr>
          <a:xfrm>
            <a:off x="242640" y="241200"/>
            <a:ext cx="4433760" cy="4587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it" sz="167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Oggi le bocciature sono calate drasticamente rispetto a quelle degli anni ‘60, la percentuale attuale dei bocciati alle scuole medie è pari a 1,5% , invece nelle scuole elementari è impossibile bocciare per il rendimento, ed infatti i bocciati sono il 3/1000 in prima elementare e l’1/1000 nelle altre quattro classi della scuola primaria. Per quanto riguarda le iscrizioni, invece, oggi gli studenti iscritti alle scuole superiori e all’università sono aumentati: abbiamo il 30,7% di iscritti agli istituti tecnici, il 26,9% ai licei scientifici, il 12,7% agli istituti professionali, il 7,8% ai linguistici, il 6,2% ai licei classici, 5,5% ai licei artistici e solo 0,7% ai licei musicali(dati ISTAT anno scolastico 2021/2022). In generale, gli studenti oggi preferiscono le materie nelle quali si ha modo di fare più pratica e che permettono loro di affacciarsi subito al mondo del lavoro, rispetto alle materie umanistiche. </a:t>
            </a:r>
            <a:endParaRPr b="0" i="0" sz="167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0" i="0" lang="it" sz="167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4</a:t>
            </a:r>
            <a:endParaRPr b="0" i="0" sz="167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920" y="403560"/>
            <a:ext cx="4251600" cy="402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idx="4294967295" type="title"/>
          </p:nvPr>
        </p:nvSpPr>
        <p:spPr>
          <a:xfrm>
            <a:off x="3145500" y="2271300"/>
            <a:ext cx="3828000" cy="692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0" spcFirstLastPara="1" rIns="0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0" lang="it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scuola italiana</a:t>
            </a:r>
            <a:endParaRPr i="0" sz="33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/>
</file>